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1"/>
  </p:notesMasterIdLst>
  <p:handoutMasterIdLst>
    <p:handoutMasterId r:id="rId32"/>
  </p:handoutMasterIdLst>
  <p:sldIdLst>
    <p:sldId id="2089" r:id="rId2"/>
    <p:sldId id="1798" r:id="rId3"/>
    <p:sldId id="2215" r:id="rId4"/>
    <p:sldId id="2216" r:id="rId5"/>
    <p:sldId id="2218" r:id="rId6"/>
    <p:sldId id="2201" r:id="rId7"/>
    <p:sldId id="2192" r:id="rId8"/>
    <p:sldId id="2199" r:id="rId9"/>
    <p:sldId id="2200" r:id="rId10"/>
    <p:sldId id="2203" r:id="rId11"/>
    <p:sldId id="2205" r:id="rId12"/>
    <p:sldId id="2206" r:id="rId13"/>
    <p:sldId id="2219" r:id="rId14"/>
    <p:sldId id="2220" r:id="rId15"/>
    <p:sldId id="2221" r:id="rId16"/>
    <p:sldId id="2222" r:id="rId17"/>
    <p:sldId id="2204" r:id="rId18"/>
    <p:sldId id="2208" r:id="rId19"/>
    <p:sldId id="2226" r:id="rId20"/>
    <p:sldId id="2209" r:id="rId21"/>
    <p:sldId id="2202" r:id="rId22"/>
    <p:sldId id="2223" r:id="rId23"/>
    <p:sldId id="2210" r:id="rId24"/>
    <p:sldId id="2211" r:id="rId25"/>
    <p:sldId id="2212" r:id="rId26"/>
    <p:sldId id="2213" r:id="rId27"/>
    <p:sldId id="2224" r:id="rId28"/>
    <p:sldId id="2225" r:id="rId29"/>
    <p:sldId id="1799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089"/>
            <p14:sldId id="1798"/>
            <p14:sldId id="2215"/>
            <p14:sldId id="2216"/>
            <p14:sldId id="2218"/>
            <p14:sldId id="2201"/>
            <p14:sldId id="2192"/>
            <p14:sldId id="2199"/>
            <p14:sldId id="2200"/>
            <p14:sldId id="2203"/>
            <p14:sldId id="2205"/>
            <p14:sldId id="2206"/>
            <p14:sldId id="2219"/>
            <p14:sldId id="2220"/>
            <p14:sldId id="2221"/>
            <p14:sldId id="2222"/>
            <p14:sldId id="2204"/>
            <p14:sldId id="2208"/>
            <p14:sldId id="2226"/>
            <p14:sldId id="2209"/>
            <p14:sldId id="2202"/>
            <p14:sldId id="2223"/>
            <p14:sldId id="2210"/>
            <p14:sldId id="2211"/>
            <p14:sldId id="2212"/>
            <p14:sldId id="2213"/>
            <p14:sldId id="2224"/>
            <p14:sldId id="2225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FB8E20"/>
    <a:srgbClr val="B04432"/>
    <a:srgbClr val="FB840B"/>
    <a:srgbClr val="5AB88F"/>
    <a:srgbClr val="B58900"/>
    <a:srgbClr val="36544F"/>
    <a:srgbClr val="9E60B8"/>
    <a:srgbClr val="FFFDF9"/>
    <a:srgbClr val="C9D7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77"/>
    <p:restoredTop sz="96315" autoAdjust="0"/>
  </p:normalViewPr>
  <p:slideViewPr>
    <p:cSldViewPr snapToGrid="0" snapToObjects="1">
      <p:cViewPr varScale="1">
        <p:scale>
          <a:sx n="206" d="100"/>
          <a:sy n="206" d="100"/>
        </p:scale>
        <p:origin x="54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04.05.25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04.05.25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DC1EF-0BAD-096A-5E84-324C5426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200369B-E756-278C-978E-A471967C1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3251AB6-8FF1-AB72-AFC1-9BC2C3726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183453-1626-9E15-DD51-2FBBBCA7B9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90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ktype.io/" TargetMode="External"/><Relationship Id="rId2" Type="http://schemas.openxmlformats.org/officeDocument/2006/relationships/hyperlink" Target="https://zod.dev/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indresorhus/ky" TargetMode="Externa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create-tsrouter-app" TargetMode="External"/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start/latest" TargetMode="Externa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wright.dev/docs/test-components" TargetMode="External"/><Relationship Id="rId2" Type="http://schemas.openxmlformats.org/officeDocument/2006/relationships/hyperlink" Target="https://vitest.dev/guide/browser/" TargetMode="Externa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mswjs.io/" TargetMode="Externa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nilshartmann.net/workshops" TargetMode="External"/><Relationship Id="rId5" Type="http://schemas.openxmlformats.org/officeDocument/2006/relationships/hyperlink" Target="mailto:nils@nilshartmann.net" TargetMode="External"/><Relationship Id="rId4" Type="http://schemas.openxmlformats.org/officeDocument/2006/relationships/hyperlink" Target="https://react.schule/jax2025-react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CAAD2-D22F-3728-5EE5-91A3001A6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EB45126-74BE-1BB9-B610-373C6502A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224" y="0"/>
            <a:ext cx="9699172" cy="6466114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6A5C095-7F80-7BD1-E9DF-044D3B92F0A7}"/>
              </a:ext>
            </a:extLst>
          </p:cNvPr>
          <p:cNvSpPr/>
          <p:nvPr/>
        </p:nvSpPr>
        <p:spPr>
          <a:xfrm>
            <a:off x="-270904" y="-200608"/>
            <a:ext cx="9414904" cy="4756106"/>
          </a:xfrm>
          <a:prstGeom prst="rect">
            <a:avLst/>
          </a:prstGeom>
          <a:solidFill>
            <a:srgbClr val="D4EBE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DB05128-FBC2-3EC3-1AD4-1C71569F7AF6}"/>
              </a:ext>
            </a:extLst>
          </p:cNvPr>
          <p:cNvSpPr/>
          <p:nvPr/>
        </p:nvSpPr>
        <p:spPr>
          <a:xfrm>
            <a:off x="-69224" y="2896571"/>
            <a:ext cx="4792725" cy="1862048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115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2025</a:t>
            </a:r>
            <a:endParaRPr lang="de-DE" sz="4400" b="1" dirty="0">
              <a:ln w="12700">
                <a:solidFill>
                  <a:srgbClr val="D4EBE9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D6EFF29-5E3A-2620-A6BA-0E024DE9D274}"/>
              </a:ext>
            </a:extLst>
          </p:cNvPr>
          <p:cNvSpPr/>
          <p:nvPr/>
        </p:nvSpPr>
        <p:spPr>
          <a:xfrm>
            <a:off x="-110535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2FAEBF2-F8F4-DFB2-603B-F53F256C1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Jax 2025 | Mainz | 8. Mai 2025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DCDD09-BFE4-63A9-8F77-50B4959FB878}"/>
              </a:ext>
            </a:extLst>
          </p:cNvPr>
          <p:cNvSpPr txBox="1"/>
          <p:nvPr/>
        </p:nvSpPr>
        <p:spPr>
          <a:xfrm>
            <a:off x="-588717" y="73476"/>
            <a:ext cx="51054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State </a:t>
            </a:r>
            <a:r>
              <a:rPr lang="de-DE" sz="5400" b="1" dirty="0" err="1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of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5AB88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A6A6A03-9F4F-E871-4CC8-D28F42CDA6D7}"/>
              </a:ext>
            </a:extLst>
          </p:cNvPr>
          <p:cNvSpPr txBox="1"/>
          <p:nvPr/>
        </p:nvSpPr>
        <p:spPr>
          <a:xfrm>
            <a:off x="359692" y="1088277"/>
            <a:ext cx="4820983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00" dirty="0">
              <a:solidFill>
                <a:srgbClr val="FB8E20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BCC4847-35C1-01DA-BC25-6AAE1EE74CEE}"/>
              </a:ext>
            </a:extLst>
          </p:cNvPr>
          <p:cNvGrpSpPr/>
          <p:nvPr/>
        </p:nvGrpSpPr>
        <p:grpSpPr>
          <a:xfrm>
            <a:off x="6427036" y="153888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100694B-C75F-DFD4-1FA7-58CCCC88DBB3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53FCE2D-8EB5-600D-0351-49D7EEB25379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2971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1D816-9E77-62D5-6B89-E6FE54E50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72B3127-FDB3-68BC-1576-9498F612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B0BA4F30-D829-43A7-FBDD-296B480883E6}"/>
              </a:ext>
            </a:extLst>
          </p:cNvPr>
          <p:cNvSpPr/>
          <p:nvPr/>
        </p:nvSpPr>
        <p:spPr>
          <a:xfrm>
            <a:off x="0" y="2226225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D34FB28-A3B7-067B-34C2-BD8214FB7DE6}"/>
              </a:ext>
            </a:extLst>
          </p:cNvPr>
          <p:cNvSpPr/>
          <p:nvPr/>
        </p:nvSpPr>
        <p:spPr>
          <a:xfrm>
            <a:off x="0" y="1567025"/>
            <a:ext cx="9144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410D991-278B-846C-811C-5DAE7EDA1311}"/>
              </a:ext>
            </a:extLst>
          </p:cNvPr>
          <p:cNvSpPr/>
          <p:nvPr/>
        </p:nvSpPr>
        <p:spPr>
          <a:xfrm>
            <a:off x="0" y="358246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u="sng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Routing</a:t>
            </a:r>
            <a:r>
              <a:rPr lang="de-DE" sz="54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&amp; </a:t>
            </a:r>
            <a:r>
              <a:rPr lang="de-DE" sz="5400" b="1" u="sng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Data </a:t>
            </a:r>
            <a:r>
              <a:rPr lang="de-DE" sz="5400" b="1" u="sng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Fetching</a:t>
            </a:r>
            <a:endParaRPr lang="de-DE" sz="1050" b="1" u="sng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631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95C43-A113-112B-C0B6-F429B6B54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7EA483-5674-E777-D239-7EDD04C56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B2CC63-A9FE-C43A-64C3-2DEDE81F0BB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047E6EDC-C256-5E02-EE6C-81532F7BC5C8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7042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E6EEB-B881-0D9B-2E48-079D4BF5C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C8C95E2-7B80-F3AA-059B-0AF1671A1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4063B9D-9B2D-7F6E-452B-6A22DEB41393}"/>
              </a:ext>
            </a:extLst>
          </p:cNvPr>
          <p:cNvSpPr/>
          <p:nvPr/>
        </p:nvSpPr>
        <p:spPr>
          <a:xfrm>
            <a:off x="0" y="0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16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66B7E4-51E5-E38A-FD3F-E7DDD543E169}"/>
              </a:ext>
            </a:extLst>
          </p:cNvPr>
          <p:cNvSpPr txBox="1"/>
          <p:nvPr/>
        </p:nvSpPr>
        <p:spPr>
          <a:xfrm>
            <a:off x="6407251" y="2297594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8186787-03B3-9CD6-DECA-E3DF25352D94}"/>
              </a:ext>
            </a:extLst>
          </p:cNvPr>
          <p:cNvSpPr txBox="1"/>
          <p:nvPr/>
        </p:nvSpPr>
        <p:spPr>
          <a:xfrm>
            <a:off x="779183" y="1730924"/>
            <a:ext cx="5628068" cy="218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54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756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AEDB9-6050-1ADD-EEBF-79B0ECFC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2483CF-7BD3-5FAB-8E3D-4EA77E0AC46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Query: Vollständige Data-</a:t>
            </a:r>
            <a:r>
              <a:rPr lang="de-DE" dirty="0" err="1"/>
              <a:t>Fetching</a:t>
            </a:r>
            <a:r>
              <a:rPr lang="de-DE" dirty="0"/>
              <a:t>-Lösung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</a:t>
            </a:r>
            <a:r>
              <a:rPr lang="de-DE" dirty="0" err="1">
                <a:hlinkClick r:id="rId2"/>
              </a:rPr>
              <a:t>tanstack.com</a:t>
            </a:r>
            <a:r>
              <a:rPr lang="de-DE" dirty="0">
                <a:hlinkClick r:id="rId2"/>
              </a:rPr>
              <a:t>/</a:t>
            </a:r>
            <a:r>
              <a:rPr lang="de-DE" dirty="0" err="1">
                <a:hlinkClick r:id="rId2"/>
              </a:rPr>
              <a:t>query</a:t>
            </a:r>
            <a:r>
              <a:rPr lang="de-DE" dirty="0">
                <a:hlinkClick r:id="rId2"/>
              </a:rPr>
              <a:t>/</a:t>
            </a:r>
            <a:r>
              <a:rPr lang="de-DE" dirty="0" err="1">
                <a:hlinkClick r:id="rId2"/>
              </a:rPr>
              <a:t>latest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ehemals bekannt als "React Query"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Flexibler Cache für serverseitige Daten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Hohe Typsicherheit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Keine Notwendigkeit für </a:t>
            </a:r>
            <a:r>
              <a:rPr lang="de-DE" dirty="0" err="1"/>
              <a:t>useEffect</a:t>
            </a:r>
            <a:r>
              <a:rPr lang="de-DE" dirty="0"/>
              <a:t> mehr (für Data-</a:t>
            </a:r>
            <a:r>
              <a:rPr lang="de-DE" dirty="0" err="1"/>
              <a:t>Fetching</a:t>
            </a:r>
            <a:r>
              <a:rPr lang="de-DE" dirty="0"/>
              <a:t>)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7122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E496-8240-15FE-1E01-74F3E870E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A0BB8F-D1AA-F472-7CFD-16F904008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88B830-7092-01B3-7D8E-CE1884C909F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zod</a:t>
            </a:r>
            <a:r>
              <a:rPr lang="de-DE" dirty="0"/>
              <a:t>: Laufzeitvalidierung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</a:t>
            </a:r>
            <a:r>
              <a:rPr lang="de-DE" dirty="0" err="1">
                <a:hlinkClick r:id="rId2"/>
              </a:rPr>
              <a:t>zod.dev</a:t>
            </a:r>
            <a:r>
              <a:rPr lang="de-DE" dirty="0">
                <a:hlinkClick r:id="rId2"/>
              </a:rPr>
              <a:t>/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Typen- und Wertebereiche werden mit </a:t>
            </a:r>
            <a:r>
              <a:rPr lang="de-DE" dirty="0" err="1"/>
              <a:t>zod</a:t>
            </a:r>
            <a:r>
              <a:rPr lang="de-DE" dirty="0"/>
              <a:t> API beschrieben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TypeScript-Typen werden aus der Beschreibung generiert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zod</a:t>
            </a:r>
            <a:r>
              <a:rPr lang="de-DE" dirty="0"/>
              <a:t> validiert Objekte zur Laufzeit und leitet TypeScript-Typen ab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Sehr gute Integration in die </a:t>
            </a:r>
            <a:r>
              <a:rPr lang="de-DE" dirty="0" err="1"/>
              <a:t>TanStack</a:t>
            </a:r>
            <a:r>
              <a:rPr lang="de-DE" dirty="0"/>
              <a:t> Bibliotheken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Alternative: </a:t>
            </a:r>
            <a:r>
              <a:rPr lang="de-DE" dirty="0" err="1"/>
              <a:t>ArkType</a:t>
            </a:r>
            <a:r>
              <a:rPr lang="de-DE" dirty="0"/>
              <a:t> (</a:t>
            </a:r>
            <a:r>
              <a:rPr lang="de-DE" dirty="0">
                <a:hlinkClick r:id="rId3"/>
              </a:rPr>
              <a:t>https://arktype.io/</a:t>
            </a:r>
            <a:r>
              <a:rPr lang="de-DE" dirty="0"/>
              <a:t>)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Noch sehr neu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"Spezielle" API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05428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CE0771-B413-C089-49B2-1E0660264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E2B1CB-0371-A4C1-B8CB-9B5BF1B72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E29483-44D8-0690-2FB8-C755F0724A3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ky</a:t>
            </a:r>
            <a:r>
              <a:rPr lang="de-DE" dirty="0"/>
              <a:t>: Alternative zu </a:t>
            </a:r>
            <a:r>
              <a:rPr lang="de-DE" dirty="0" err="1"/>
              <a:t>fetch</a:t>
            </a:r>
            <a:r>
              <a:rPr lang="de-DE" dirty="0"/>
              <a:t> und </a:t>
            </a:r>
            <a:r>
              <a:rPr lang="de-DE" dirty="0" err="1"/>
              <a:t>axios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https://github.com/sindresorhus/ky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Kleiner Wrapper um die </a:t>
            </a:r>
            <a:r>
              <a:rPr lang="de-DE" dirty="0" err="1"/>
              <a:t>fetch</a:t>
            </a:r>
            <a:r>
              <a:rPr lang="de-DE" dirty="0"/>
              <a:t> API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Spezialisierte Methoden für die einzelnen HTTP-Methoden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Automatische JSON-Konvertierung inklusive zugehöriger Header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Vereinfachte Verarbeitung des </a:t>
            </a:r>
            <a:r>
              <a:rPr lang="de-DE" dirty="0" err="1"/>
              <a:t>Payloads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HTTP Status Codes, die Fehler anzeigen führen zu Errors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0678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F4466-7F04-5E2D-9D7C-15261A652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40D2B2-323A-14A7-232C-4102C478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10CFE8-3C6A-8520-567D-E4F59152DEE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Router: Typsicheres Routing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https://tanstack.com/router/latest</a:t>
            </a:r>
            <a:r>
              <a:rPr lang="de-DE" dirty="0"/>
              <a:t>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Routen werden aus Dateien und Verzeichnissen generiert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Alle Routing-Informationen sind typsicher (inklusive Search Parameter)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Effizientes Arbeiten mit Search Parametern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Gute Integration mit </a:t>
            </a:r>
            <a:r>
              <a:rPr lang="de-DE" dirty="0" err="1"/>
              <a:t>TanStack</a:t>
            </a:r>
            <a:r>
              <a:rPr lang="de-DE" dirty="0"/>
              <a:t> Query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Generator für neue Router-Apps: </a:t>
            </a:r>
            <a:r>
              <a:rPr lang="de-DE" dirty="0">
                <a:hlinkClick r:id="rId3"/>
              </a:rPr>
              <a:t>https://www.npmjs.com/package/create-tsrouter-app</a:t>
            </a:r>
            <a:r>
              <a:rPr lang="de-DE" dirty="0"/>
              <a:t>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Alternative: React Router (https://</a:t>
            </a:r>
            <a:r>
              <a:rPr lang="de-DE" dirty="0" err="1"/>
              <a:t>reactrouter.com</a:t>
            </a:r>
            <a:r>
              <a:rPr lang="de-DE" dirty="0"/>
              <a:t>/)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Überzeugt mich nicht (mehr)</a:t>
            </a:r>
          </a:p>
        </p:txBody>
      </p:sp>
    </p:spTree>
    <p:extLst>
      <p:ext uri="{BB962C8B-B14F-4D97-AF65-F5344CB8AC3E}">
        <p14:creationId xmlns:p14="http://schemas.microsoft.com/office/powerpoint/2010/main" val="16286675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89DE4-B889-BB5E-76CF-2B21923EF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7556EC1-CDAF-0576-9A09-CB0375BD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8C6E6-8ED5-196E-15FF-0F74FCADEEFD}"/>
              </a:ext>
            </a:extLst>
          </p:cNvPr>
          <p:cNvSpPr/>
          <p:nvPr/>
        </p:nvSpPr>
        <p:spPr>
          <a:xfrm>
            <a:off x="0" y="1878020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AC07C80-4D80-B6EE-DD00-57707EBCB40C}"/>
              </a:ext>
            </a:extLst>
          </p:cNvPr>
          <p:cNvSpPr/>
          <p:nvPr/>
        </p:nvSpPr>
        <p:spPr>
          <a:xfrm>
            <a:off x="0" y="186129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r>
              <a:rPr lang="de-DE" sz="6600" b="1" u="sng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 React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EDFB838-90C2-CD45-B8A2-2A89F8B5B434}"/>
              </a:ext>
            </a:extLst>
          </p:cNvPr>
          <p:cNvSpPr/>
          <p:nvPr/>
        </p:nvSpPr>
        <p:spPr>
          <a:xfrm>
            <a:off x="0" y="1267954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915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00CC7-CA28-DF70-14D2-DA58B75BB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174F7-193F-4D9B-2C7E-72447F73B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FE5892-A637-3958-60F6-A772A83446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51372AB-6364-497A-A32E-32E9F7283782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A320B11-5664-5627-B6F6-96CEF68E003B}"/>
              </a:ext>
            </a:extLst>
          </p:cNvPr>
          <p:cNvSpPr/>
          <p:nvPr/>
        </p:nvSpPr>
        <p:spPr>
          <a:xfrm>
            <a:off x="1911927" y="717715"/>
            <a:ext cx="5237018" cy="2659330"/>
          </a:xfrm>
          <a:prstGeom prst="rect">
            <a:avLst/>
          </a:prstGeom>
          <a:solidFill>
            <a:srgbClr val="D4EBE9">
              <a:alpha val="61874"/>
            </a:srgbClr>
          </a:solidFill>
          <a:ln w="158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25918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AA543-87E9-B614-22F9-553DF5C63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DFA921-9FB0-DCD2-42DD-9B8B3255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E60959-24D8-BFE0-566A-33742AB901D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1F847F0-3972-CE3C-2F62-EE671458DEF1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3A8EB82-CBED-0BFA-14ED-F2E2842D2838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DE65C08-8406-8043-71C5-65870C45CC32}"/>
              </a:ext>
            </a:extLst>
          </p:cNvPr>
          <p:cNvSpPr/>
          <p:nvPr/>
        </p:nvSpPr>
        <p:spPr>
          <a:xfrm>
            <a:off x="1911927" y="717715"/>
            <a:ext cx="5237018" cy="2659330"/>
          </a:xfrm>
          <a:prstGeom prst="rect">
            <a:avLst/>
          </a:prstGeom>
          <a:solidFill>
            <a:srgbClr val="D4EBE9">
              <a:alpha val="61874"/>
            </a:srgbClr>
          </a:solidFill>
          <a:ln w="158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592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Software-Entwickler, –Architekt, Coach, Trainer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React,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9114D-6DC0-E37E-545D-DF393F4BF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3FEDF-3142-7758-AB47-EF68BC5D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E52347-B836-F113-2148-625AD7E359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3996973-6D29-082B-240E-F1A69605F7F6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0FA99DE4-9134-B6E1-EBAB-4AF87F97E933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3E9B4F-12A1-912A-C0E7-F2A0968C5AD7}"/>
              </a:ext>
            </a:extLst>
          </p:cNvPr>
          <p:cNvSpPr txBox="1"/>
          <p:nvPr/>
        </p:nvSpPr>
        <p:spPr>
          <a:xfrm rot="21137164">
            <a:off x="3709424" y="4161335"/>
            <a:ext cx="172515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Experimental!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2D286C6-FB71-23FB-C243-5D950536F193}"/>
              </a:ext>
            </a:extLst>
          </p:cNvPr>
          <p:cNvSpPr/>
          <p:nvPr/>
        </p:nvSpPr>
        <p:spPr>
          <a:xfrm>
            <a:off x="1911927" y="717715"/>
            <a:ext cx="5237018" cy="2659330"/>
          </a:xfrm>
          <a:prstGeom prst="rect">
            <a:avLst/>
          </a:prstGeom>
          <a:solidFill>
            <a:srgbClr val="D4EBE9">
              <a:alpha val="61874"/>
            </a:srgbClr>
          </a:solidFill>
          <a:ln w="158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3380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00AA58-0CF2-B704-2779-F33C0A3AD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4D7D657-61DF-6698-DF29-F1314EA75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14CDB5E-04BB-B592-679C-DA0447401EC8}"/>
              </a:ext>
            </a:extLst>
          </p:cNvPr>
          <p:cNvSpPr/>
          <p:nvPr/>
        </p:nvSpPr>
        <p:spPr>
          <a:xfrm>
            <a:off x="0" y="0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1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3AD6F45-DF44-B7F4-98E3-0D4F57CB8735}"/>
              </a:ext>
            </a:extLst>
          </p:cNvPr>
          <p:cNvSpPr txBox="1"/>
          <p:nvPr/>
        </p:nvSpPr>
        <p:spPr>
          <a:xfrm>
            <a:off x="6407251" y="2297594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E175D2-2708-4118-E1D0-76CDF3C0669B}"/>
              </a:ext>
            </a:extLst>
          </p:cNvPr>
          <p:cNvSpPr txBox="1"/>
          <p:nvPr/>
        </p:nvSpPr>
        <p:spPr>
          <a:xfrm>
            <a:off x="779183" y="1730924"/>
            <a:ext cx="5628068" cy="218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54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836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B62FC-6A8D-D023-0128-3FD730A73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FC5ACE-E049-90F0-137F-A65E81C02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React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8434F6-0E0A-CF59-2131-2C00AB75590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Start: </a:t>
            </a:r>
            <a:r>
              <a:rPr lang="de-DE" dirty="0" err="1"/>
              <a:t>Fullstack</a:t>
            </a:r>
            <a:r>
              <a:rPr lang="de-DE" dirty="0"/>
              <a:t>-Framework für React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https://tanstack.com/start/latest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Bietet SSR und Server </a:t>
            </a:r>
            <a:r>
              <a:rPr lang="de-DE" dirty="0" err="1"/>
              <a:t>Functions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(Noch) kein Support für React Server Components (RSC)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Basiert auf dem </a:t>
            </a:r>
            <a:r>
              <a:rPr lang="de-DE" dirty="0" err="1"/>
              <a:t>TanStack</a:t>
            </a:r>
            <a:r>
              <a:rPr lang="de-DE" dirty="0"/>
              <a:t> Router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Gute Integration von </a:t>
            </a:r>
            <a:r>
              <a:rPr lang="de-DE" dirty="0" err="1"/>
              <a:t>TanStack</a:t>
            </a:r>
            <a:r>
              <a:rPr lang="de-DE" dirty="0"/>
              <a:t> Query (optional)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Alternativen: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React Router (vergleichbarer Ansatz)</a:t>
            </a:r>
          </a:p>
          <a:p>
            <a:pPr lvl="2">
              <a:lnSpc>
                <a:spcPct val="120000"/>
              </a:lnSpc>
            </a:pPr>
            <a:r>
              <a:rPr lang="de-DE" sz="1800" dirty="0" err="1"/>
              <a:t>Next.js</a:t>
            </a:r>
            <a:r>
              <a:rPr lang="de-DE" sz="1800" dirty="0"/>
              <a:t> (eher Server-first Ansatz)</a:t>
            </a:r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32C9F7F-2413-0D47-C23C-01E700FE8DAB}"/>
              </a:ext>
            </a:extLst>
          </p:cNvPr>
          <p:cNvSpPr txBox="1"/>
          <p:nvPr/>
        </p:nvSpPr>
        <p:spPr>
          <a:xfrm rot="21137164">
            <a:off x="6275978" y="1064843"/>
            <a:ext cx="172515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Experimental!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30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8A9BA-91AE-F714-E8CB-4E478D2EB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BB2987A-62CE-F6DF-AA1B-BC431018F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C393938-4652-B9B9-10B0-392A506A4447}"/>
              </a:ext>
            </a:extLst>
          </p:cNvPr>
          <p:cNvSpPr/>
          <p:nvPr/>
        </p:nvSpPr>
        <p:spPr>
          <a:xfrm>
            <a:off x="0" y="0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Testen</a:t>
            </a:r>
            <a:endParaRPr lang="de-DE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408B186-4AC0-8E9C-4B1B-0D55388B04E3}"/>
              </a:ext>
            </a:extLst>
          </p:cNvPr>
          <p:cNvSpPr/>
          <p:nvPr/>
        </p:nvSpPr>
        <p:spPr>
          <a:xfrm>
            <a:off x="0" y="2096513"/>
            <a:ext cx="9144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8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fast</a:t>
            </a:r>
            <a:endParaRPr lang="de-DE" sz="12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36C6F43-EA91-BCD4-FD57-1CC55ACA364D}"/>
              </a:ext>
            </a:extLst>
          </p:cNvPr>
          <p:cNvSpPr/>
          <p:nvPr/>
        </p:nvSpPr>
        <p:spPr>
          <a:xfrm>
            <a:off x="0" y="2977463"/>
            <a:ext cx="9144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ohne Mocks</a:t>
            </a:r>
            <a:endParaRPr lang="de-DE" sz="14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14716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478E88-AA45-A0EE-D4C6-A2778231EB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CCD679-8FCE-8E4D-AF13-1914FC2DE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9144B58-570D-2BDE-045A-D83A56D2E0D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8" y="3136273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Netzwerk Mock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Mock Service 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Worker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0ABF02F1-9328-7ACB-898D-E5FD40544404}"/>
              </a:ext>
            </a:extLst>
          </p:cNvPr>
          <p:cNvSpPr txBox="1">
            <a:spLocks/>
          </p:cNvSpPr>
          <p:nvPr/>
        </p:nvSpPr>
        <p:spPr>
          <a:xfrm>
            <a:off x="187569" y="1313473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Testen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Vitest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Browser Mode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35713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00D2E-6502-D904-AD0B-9F77E5932D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0299BB-0EB9-10FD-8D5E-266EE5077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54A69B7-EAE1-1C6D-509F-F4C649B21E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8" y="3136273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Netzwerk Mock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Mock Service 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Worker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E709708F-A059-0ED0-9AAB-12DED834DC8C}"/>
              </a:ext>
            </a:extLst>
          </p:cNvPr>
          <p:cNvSpPr txBox="1">
            <a:spLocks/>
          </p:cNvSpPr>
          <p:nvPr/>
        </p:nvSpPr>
        <p:spPr>
          <a:xfrm>
            <a:off x="187569" y="1313473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Testen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Vitest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Browser Mode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53AB4D-D14A-D5B5-6518-DE1C1AFC81C7}"/>
              </a:ext>
            </a:extLst>
          </p:cNvPr>
          <p:cNvSpPr txBox="1"/>
          <p:nvPr/>
        </p:nvSpPr>
        <p:spPr>
          <a:xfrm rot="21137164">
            <a:off x="4327611" y="1868896"/>
            <a:ext cx="172515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Experimental!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289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87E4D-50E5-3D40-2443-5A94A15E7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99C3E24-6D3C-FFAF-F0D5-5232CFC0C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3F781D-B633-03B8-28CE-BA92657FA1BA}"/>
              </a:ext>
            </a:extLst>
          </p:cNvPr>
          <p:cNvSpPr/>
          <p:nvPr/>
        </p:nvSpPr>
        <p:spPr>
          <a:xfrm>
            <a:off x="0" y="0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Testen</a:t>
            </a:r>
            <a:endParaRPr lang="de-DE" sz="16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CCE9D7F-DF9B-1382-7176-4FCE3E75024B}"/>
              </a:ext>
            </a:extLst>
          </p:cNvPr>
          <p:cNvSpPr txBox="1"/>
          <p:nvPr/>
        </p:nvSpPr>
        <p:spPr>
          <a:xfrm>
            <a:off x="6407251" y="2297594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73AB082-9D58-08AE-DF04-AF8AD98C495C}"/>
              </a:ext>
            </a:extLst>
          </p:cNvPr>
          <p:cNvSpPr txBox="1"/>
          <p:nvPr/>
        </p:nvSpPr>
        <p:spPr>
          <a:xfrm>
            <a:off x="779183" y="1730924"/>
            <a:ext cx="5628068" cy="218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54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71033E0-EB89-DC4D-D3BE-E78721C05A1B}"/>
              </a:ext>
            </a:extLst>
          </p:cNvPr>
          <p:cNvSpPr txBox="1"/>
          <p:nvPr/>
        </p:nvSpPr>
        <p:spPr>
          <a:xfrm>
            <a:off x="354182" y="3927430"/>
            <a:ext cx="6053069" cy="464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1778B8"/>
                </a:solidFill>
                <a:ea typeface="Montserrat" charset="0"/>
                <a:cs typeface="Montserrat" charset="0"/>
              </a:rPr>
              <a:t>👮‍♀️</a:t>
            </a:r>
            <a:r>
              <a:rPr lang="de-DE" sz="2000" b="1" dirty="0">
                <a:solidFill>
                  <a:srgbClr val="B58900"/>
                </a:solidFill>
                <a:ea typeface="Montserrat" charset="0"/>
                <a:cs typeface="Montserrat" charset="0"/>
              </a:rPr>
              <a:t>Frontend und Backend ausschalten!</a:t>
            </a:r>
            <a:endParaRPr lang="de-DE" sz="1000" b="1" dirty="0">
              <a:solidFill>
                <a:srgbClr val="B58900"/>
              </a:solidFill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6795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CE5DB-4AEC-C441-D47C-A8FA51100C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6D10D3-C999-1F05-1A0D-658EA6A82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 Testen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F6A601-A824-54BC-36E3-9660B13365B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Vitest</a:t>
            </a:r>
            <a:r>
              <a:rPr lang="de-DE" dirty="0"/>
              <a:t> Browser Mode: Komponenten im Browser testen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https://vitest.dev/guide/browser/</a:t>
            </a:r>
            <a:r>
              <a:rPr lang="de-DE" dirty="0"/>
              <a:t>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Kann einzelne (React-)Komponenten im echten Browser testen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Browser-Zugriff über </a:t>
            </a:r>
            <a:r>
              <a:rPr lang="de-DE" dirty="0" err="1"/>
              <a:t>Playwright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Web UI zur Ansicht und Ausführung der Tests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Assertion API ähnlich wie React </a:t>
            </a:r>
            <a:r>
              <a:rPr lang="de-DE" dirty="0" err="1"/>
              <a:t>Testing</a:t>
            </a:r>
            <a:r>
              <a:rPr lang="de-DE" dirty="0"/>
              <a:t> Library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Eingebaute </a:t>
            </a:r>
            <a:r>
              <a:rPr lang="de-DE" dirty="0" err="1"/>
              <a:t>Retries</a:t>
            </a:r>
            <a:r>
              <a:rPr lang="de-DE" dirty="0"/>
              <a:t> bei </a:t>
            </a:r>
            <a:r>
              <a:rPr lang="de-DE" dirty="0" err="1"/>
              <a:t>Assertions</a:t>
            </a:r>
            <a:r>
              <a:rPr lang="de-DE" dirty="0"/>
              <a:t> für stabile Tests bei asynchrone Use-Cases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Alternative: </a:t>
            </a:r>
            <a:r>
              <a:rPr lang="de-DE" dirty="0" err="1"/>
              <a:t>Playwright</a:t>
            </a:r>
            <a:r>
              <a:rPr lang="de-DE" dirty="0"/>
              <a:t> </a:t>
            </a:r>
            <a:r>
              <a:rPr lang="de-DE" dirty="0" err="1"/>
              <a:t>Component</a:t>
            </a:r>
            <a:r>
              <a:rPr lang="de-DE" dirty="0"/>
              <a:t> Tests</a:t>
            </a:r>
          </a:p>
          <a:p>
            <a:pPr lvl="2">
              <a:lnSpc>
                <a:spcPct val="120000"/>
              </a:lnSpc>
            </a:pPr>
            <a:r>
              <a:rPr lang="de-DE" sz="1800" dirty="0">
                <a:hlinkClick r:id="rId3"/>
              </a:rPr>
              <a:t>https://playwright.dev/docs/test-components</a:t>
            </a:r>
            <a:r>
              <a:rPr lang="de-DE" sz="1800" dirty="0"/>
              <a:t> 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Habe nicht den Eindruck, dass der Ansatz von </a:t>
            </a:r>
            <a:r>
              <a:rPr lang="de-DE" sz="1800" dirty="0" err="1"/>
              <a:t>Playwright</a:t>
            </a:r>
            <a:r>
              <a:rPr lang="de-DE" sz="1800" dirty="0"/>
              <a:t> weiterverfolgt wird</a:t>
            </a:r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426AE887-89F9-EE41-F618-24C470F7AD8D}"/>
              </a:ext>
            </a:extLst>
          </p:cNvPr>
          <p:cNvSpPr txBox="1"/>
          <p:nvPr/>
        </p:nvSpPr>
        <p:spPr>
          <a:xfrm rot="21137164">
            <a:off x="6275978" y="1064843"/>
            <a:ext cx="172515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Experimental!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86623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660707-3FE2-32C1-1D50-A1A55DF06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0E15BB7-C484-0930-9EE7-FAD996885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 Testen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8B1EC0-7463-539A-0A2E-AEC7546F6E4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de-DE" dirty="0"/>
              <a:t>Mock Service </a:t>
            </a:r>
            <a:r>
              <a:rPr lang="de-DE" dirty="0" err="1"/>
              <a:t>Worker</a:t>
            </a:r>
            <a:r>
              <a:rPr lang="de-DE" dirty="0"/>
              <a:t>: Netzwerk </a:t>
            </a:r>
            <a:r>
              <a:rPr lang="de-DE" dirty="0" err="1"/>
              <a:t>Requests</a:t>
            </a:r>
            <a:r>
              <a:rPr lang="de-DE" dirty="0"/>
              <a:t> "ganz unten" </a:t>
            </a:r>
            <a:r>
              <a:rPr lang="de-DE" dirty="0" err="1"/>
              <a:t>mocken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https://mswjs.io/</a:t>
            </a:r>
            <a:r>
              <a:rPr lang="de-DE" dirty="0"/>
              <a:t>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Beschreibt den gewollten Netzwerk-Verkehr durch Abfangen der </a:t>
            </a:r>
            <a:r>
              <a:rPr lang="de-DE" dirty="0" err="1"/>
              <a:t>Requests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Framework- und Umgebungsunabhängig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Support für REST und GraphQL APIs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33314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683421" y="2072375"/>
            <a:ext cx="5940769" cy="18508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rgbClr val="36544F"/>
                </a:solidFill>
              </a:rPr>
              <a:t>Code &amp; Slides: </a:t>
            </a:r>
            <a:r>
              <a:rPr lang="de-DE" b="1" dirty="0">
                <a:solidFill>
                  <a:srgbClr val="1778B8"/>
                </a:solidFill>
                <a:hlinkClick r:id="rId4"/>
              </a:rPr>
              <a:t>https://react.schule/jax2025-react</a:t>
            </a:r>
            <a:r>
              <a:rPr lang="de-DE" b="1" dirty="0">
                <a:solidFill>
                  <a:srgbClr val="1778B8"/>
                </a:solidFill>
              </a:rPr>
              <a:t>  </a:t>
            </a: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Fragen und Kontakt: </a:t>
            </a:r>
            <a:r>
              <a:rPr lang="de-DE" b="1" dirty="0">
                <a:solidFill>
                  <a:srgbClr val="1778B8"/>
                </a:solidFill>
                <a:hlinkClick r:id="rId5"/>
              </a:rPr>
              <a:t>nils@nilshartmann.net</a:t>
            </a:r>
            <a:r>
              <a:rPr lang="de-DE" b="1" dirty="0">
                <a:solidFill>
                  <a:srgbClr val="1778B8"/>
                </a:solidFill>
              </a:rPr>
              <a:t> </a:t>
            </a: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Meine Workshops: </a:t>
            </a:r>
            <a:r>
              <a:rPr lang="de-DE" b="1" dirty="0">
                <a:solidFill>
                  <a:srgbClr val="36544F"/>
                </a:solidFill>
                <a:hlinkClick r:id="rId6"/>
              </a:rPr>
              <a:t>https://nilshartmann.net/workshops</a:t>
            </a:r>
            <a:r>
              <a:rPr lang="de-DE" b="1" dirty="0">
                <a:solidFill>
                  <a:srgbClr val="36544F"/>
                </a:solidFill>
              </a:rPr>
              <a:t>  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52B8171-CA75-AB53-8FC1-743E613A45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4189" y="2072374"/>
            <a:ext cx="1850891" cy="185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CCEC8-729E-FA2A-B2CE-72921F125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DA25C72-4DE6-E0DE-A025-7C412918E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F407E3D-4A67-CD28-8916-1575CFB1F955}"/>
              </a:ext>
            </a:extLst>
          </p:cNvPr>
          <p:cNvSpPr/>
          <p:nvPr/>
        </p:nvSpPr>
        <p:spPr>
          <a:xfrm>
            <a:off x="0" y="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Themen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58E3E0E-6D5B-24AE-9059-0AF6D5F27516}"/>
              </a:ext>
            </a:extLst>
          </p:cNvPr>
          <p:cNvSpPr/>
          <p:nvPr/>
        </p:nvSpPr>
        <p:spPr>
          <a:xfrm>
            <a:off x="0" y="1221197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Neues in </a:t>
            </a:r>
            <a:r>
              <a:rPr lang="de-DE" sz="5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7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2553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AD856-B6AC-3206-2DDE-F7FB604D0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0358858-309A-ADBC-A181-DDDFD940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F54979A-8835-710C-3977-C32B0C2FBF96}"/>
              </a:ext>
            </a:extLst>
          </p:cNvPr>
          <p:cNvSpPr/>
          <p:nvPr/>
        </p:nvSpPr>
        <p:spPr>
          <a:xfrm>
            <a:off x="0" y="2248084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r>
              <a:rPr lang="de-DE" sz="5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r>
              <a:rPr lang="de-DE" sz="5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4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7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1421B89-ED9F-3842-F76B-8019B615AFDA}"/>
              </a:ext>
            </a:extLst>
          </p:cNvPr>
          <p:cNvSpPr/>
          <p:nvPr/>
        </p:nvSpPr>
        <p:spPr>
          <a:xfrm>
            <a:off x="0" y="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Themen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B61A1E3-0316-2D4F-95FE-E8800AC500AC}"/>
              </a:ext>
            </a:extLst>
          </p:cNvPr>
          <p:cNvSpPr/>
          <p:nvPr/>
        </p:nvSpPr>
        <p:spPr>
          <a:xfrm>
            <a:off x="0" y="1221197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Neues in </a:t>
            </a:r>
            <a:r>
              <a:rPr lang="de-DE" sz="5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7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98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47744B-6D96-3F1A-E9B2-AF0A2A3DA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3FEEB686-CCE6-B374-B14B-39CCD8524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79E72990-020E-1375-0E87-27E66E4296F6}"/>
              </a:ext>
            </a:extLst>
          </p:cNvPr>
          <p:cNvSpPr/>
          <p:nvPr/>
        </p:nvSpPr>
        <p:spPr>
          <a:xfrm>
            <a:off x="0" y="2248084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r>
              <a:rPr lang="de-DE" sz="5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r>
              <a:rPr lang="de-DE" sz="5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4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7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732FDE44-843F-6625-0DF1-91F360B38436}"/>
              </a:ext>
            </a:extLst>
          </p:cNvPr>
          <p:cNvSpPr/>
          <p:nvPr/>
        </p:nvSpPr>
        <p:spPr>
          <a:xfrm>
            <a:off x="0" y="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Themen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57BB12C-F701-A588-86F4-4E984D335050}"/>
              </a:ext>
            </a:extLst>
          </p:cNvPr>
          <p:cNvSpPr/>
          <p:nvPr/>
        </p:nvSpPr>
        <p:spPr>
          <a:xfrm>
            <a:off x="0" y="1221197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Neues in </a:t>
            </a:r>
            <a:r>
              <a:rPr lang="de-DE" sz="5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7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5005222A-4F40-B302-CE55-C1FB509FD92E}"/>
              </a:ext>
            </a:extLst>
          </p:cNvPr>
          <p:cNvSpPr/>
          <p:nvPr/>
        </p:nvSpPr>
        <p:spPr>
          <a:xfrm>
            <a:off x="0" y="3323444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Testen </a:t>
            </a:r>
            <a:r>
              <a:rPr lang="de-DE" sz="24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(fast)  </a:t>
            </a:r>
            <a:r>
              <a:rPr lang="de-DE" sz="54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ohne Mocks</a:t>
            </a:r>
            <a:endParaRPr lang="de-DE" sz="7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147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80267-E04D-F62D-60BD-608E2050B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60AF95CE-6C55-B38E-D9B6-9ED9D620A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45BD59B-962F-2E5F-1C21-1D955A291E9B}"/>
              </a:ext>
            </a:extLst>
          </p:cNvPr>
          <p:cNvSpPr/>
          <p:nvPr/>
        </p:nvSpPr>
        <p:spPr>
          <a:xfrm>
            <a:off x="0" y="1878020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8F60470B-643E-EB46-7D45-10DC0A8E84D1}"/>
              </a:ext>
            </a:extLst>
          </p:cNvPr>
          <p:cNvSpPr/>
          <p:nvPr/>
        </p:nvSpPr>
        <p:spPr>
          <a:xfrm>
            <a:off x="0" y="701284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Neues in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212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CBEA4-6312-C74E-4637-4114C920F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1A7145-F13B-96AB-8A5C-501B1A5DC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8DF2E2-1738-F45D-1927-C3BE11ED570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3167508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Elegante UI Übergänge mit Transitionen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&lt;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ViewTransition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/&gt;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85FD9D1-D2F1-A421-D39E-375B36AD0B01}"/>
              </a:ext>
            </a:extLst>
          </p:cNvPr>
          <p:cNvSpPr txBox="1">
            <a:spLocks/>
          </p:cNvSpPr>
          <p:nvPr/>
        </p:nvSpPr>
        <p:spPr>
          <a:xfrm>
            <a:off x="187570" y="1250950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Unsichtbare Komponenten... mit State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&lt;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Activity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/&gt;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DA09E4C-6BAD-F598-D096-5779D592F438}"/>
              </a:ext>
            </a:extLst>
          </p:cNvPr>
          <p:cNvSpPr txBox="1"/>
          <p:nvPr/>
        </p:nvSpPr>
        <p:spPr>
          <a:xfrm>
            <a:off x="3742521" y="4712748"/>
            <a:ext cx="54014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react.dev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blog</a:t>
            </a:r>
            <a:r>
              <a:rPr lang="de-DE" sz="1200" dirty="0">
                <a:solidFill>
                  <a:srgbClr val="1778B8"/>
                </a:solidFill>
              </a:rPr>
              <a:t>/2025/04/23/</a:t>
            </a:r>
            <a:r>
              <a:rPr lang="de-DE" sz="1200" dirty="0" err="1">
                <a:solidFill>
                  <a:srgbClr val="1778B8"/>
                </a:solidFill>
              </a:rPr>
              <a:t>react</a:t>
            </a:r>
            <a:r>
              <a:rPr lang="de-DE" sz="1200" dirty="0">
                <a:solidFill>
                  <a:srgbClr val="1778B8"/>
                </a:solidFill>
              </a:rPr>
              <a:t>-labs-view-</a:t>
            </a:r>
            <a:r>
              <a:rPr lang="de-DE" sz="1200" dirty="0" err="1">
                <a:solidFill>
                  <a:srgbClr val="1778B8"/>
                </a:solidFill>
              </a:rPr>
              <a:t>transitions</a:t>
            </a:r>
            <a:r>
              <a:rPr lang="de-DE" sz="1200" dirty="0">
                <a:solidFill>
                  <a:srgbClr val="1778B8"/>
                </a:solidFill>
              </a:rPr>
              <a:t>-</a:t>
            </a:r>
            <a:r>
              <a:rPr lang="de-DE" sz="1200" dirty="0" err="1">
                <a:solidFill>
                  <a:srgbClr val="1778B8"/>
                </a:solidFill>
              </a:rPr>
              <a:t>activity</a:t>
            </a:r>
            <a:r>
              <a:rPr lang="de-DE" sz="1200" dirty="0">
                <a:solidFill>
                  <a:srgbClr val="1778B8"/>
                </a:solidFill>
              </a:rPr>
              <a:t>-and-more</a:t>
            </a:r>
          </a:p>
        </p:txBody>
      </p:sp>
    </p:spTree>
    <p:extLst>
      <p:ext uri="{BB962C8B-B14F-4D97-AF65-F5344CB8AC3E}">
        <p14:creationId xmlns:p14="http://schemas.microsoft.com/office/powerpoint/2010/main" val="3162011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F6C0E-043C-DBAA-204D-A25459FF59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BB3C74-300F-7D8C-BC1D-8CC7C09E6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627B46-C19D-DED6-BF70-0052030EE8E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3167508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Elegante UI Übergänge mit Transitionen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&lt;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ViewTransition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/&gt;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0B728E05-2D22-45AB-7684-ACF9C14D9A2A}"/>
              </a:ext>
            </a:extLst>
          </p:cNvPr>
          <p:cNvSpPr txBox="1">
            <a:spLocks/>
          </p:cNvSpPr>
          <p:nvPr/>
        </p:nvSpPr>
        <p:spPr>
          <a:xfrm>
            <a:off x="187570" y="1250950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Unsichtbare Komponenten... mit State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&lt;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Activity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/&gt;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E1A5357-6D12-6DE8-81EA-02AFFEACC252}"/>
              </a:ext>
            </a:extLst>
          </p:cNvPr>
          <p:cNvSpPr txBox="1"/>
          <p:nvPr/>
        </p:nvSpPr>
        <p:spPr>
          <a:xfrm rot="20313657">
            <a:off x="2681463" y="2400177"/>
            <a:ext cx="3576621" cy="769441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4400" b="1" dirty="0">
                <a:solidFill>
                  <a:srgbClr val="B04432"/>
                </a:solidFill>
                <a:latin typeface="Candara" panose="020E0502030303020204" pitchFamily="34" charset="0"/>
              </a:rPr>
              <a:t>Experimental!</a:t>
            </a:r>
            <a:endParaRPr lang="de-DE" sz="44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3CA33DB-B02E-E9CE-8967-14794E71A865}"/>
              </a:ext>
            </a:extLst>
          </p:cNvPr>
          <p:cNvSpPr txBox="1"/>
          <p:nvPr/>
        </p:nvSpPr>
        <p:spPr>
          <a:xfrm>
            <a:off x="3742521" y="4712748"/>
            <a:ext cx="54014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react.dev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blog</a:t>
            </a:r>
            <a:r>
              <a:rPr lang="de-DE" sz="1200" dirty="0">
                <a:solidFill>
                  <a:srgbClr val="1778B8"/>
                </a:solidFill>
              </a:rPr>
              <a:t>/2025/04/23/</a:t>
            </a:r>
            <a:r>
              <a:rPr lang="de-DE" sz="1200" dirty="0" err="1">
                <a:solidFill>
                  <a:srgbClr val="1778B8"/>
                </a:solidFill>
              </a:rPr>
              <a:t>react</a:t>
            </a:r>
            <a:r>
              <a:rPr lang="de-DE" sz="1200" dirty="0">
                <a:solidFill>
                  <a:srgbClr val="1778B8"/>
                </a:solidFill>
              </a:rPr>
              <a:t>-labs-view-</a:t>
            </a:r>
            <a:r>
              <a:rPr lang="de-DE" sz="1200" dirty="0" err="1">
                <a:solidFill>
                  <a:srgbClr val="1778B8"/>
                </a:solidFill>
              </a:rPr>
              <a:t>transitions</a:t>
            </a:r>
            <a:r>
              <a:rPr lang="de-DE" sz="1200" dirty="0">
                <a:solidFill>
                  <a:srgbClr val="1778B8"/>
                </a:solidFill>
              </a:rPr>
              <a:t>-</a:t>
            </a:r>
            <a:r>
              <a:rPr lang="de-DE" sz="1200" dirty="0" err="1">
                <a:solidFill>
                  <a:srgbClr val="1778B8"/>
                </a:solidFill>
              </a:rPr>
              <a:t>activity</a:t>
            </a:r>
            <a:r>
              <a:rPr lang="de-DE" sz="1200" dirty="0">
                <a:solidFill>
                  <a:srgbClr val="1778B8"/>
                </a:solidFill>
              </a:rPr>
              <a:t>-and-more</a:t>
            </a:r>
          </a:p>
        </p:txBody>
      </p:sp>
    </p:spTree>
    <p:extLst>
      <p:ext uri="{BB962C8B-B14F-4D97-AF65-F5344CB8AC3E}">
        <p14:creationId xmlns:p14="http://schemas.microsoft.com/office/powerpoint/2010/main" val="3813237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87A15-21F0-79C9-9AA6-709AB01C15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430FE00-C150-B9AB-9713-7FBFD9B2D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F301F3F-F8FB-A83C-F24A-69F496773FC2}"/>
              </a:ext>
            </a:extLst>
          </p:cNvPr>
          <p:cNvSpPr/>
          <p:nvPr/>
        </p:nvSpPr>
        <p:spPr>
          <a:xfrm>
            <a:off x="0" y="0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846C168-DBEF-350B-A99C-4B8BA3E9BC89}"/>
              </a:ext>
            </a:extLst>
          </p:cNvPr>
          <p:cNvSpPr txBox="1"/>
          <p:nvPr/>
        </p:nvSpPr>
        <p:spPr>
          <a:xfrm>
            <a:off x="6407251" y="2297594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B23FD97-9A5C-D8F4-6A45-0B2550665015}"/>
              </a:ext>
            </a:extLst>
          </p:cNvPr>
          <p:cNvSpPr txBox="1"/>
          <p:nvPr/>
        </p:nvSpPr>
        <p:spPr>
          <a:xfrm>
            <a:off x="779183" y="1730924"/>
            <a:ext cx="5628068" cy="218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54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110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704</Words>
  <Application>Microsoft Macintosh PowerPoint</Application>
  <PresentationFormat>Bildschirmpräsentation (16:9)</PresentationFormat>
  <Paragraphs>168</Paragraphs>
  <Slides>29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7" baseType="lpstr">
      <vt:lpstr>Arial</vt:lpstr>
      <vt:lpstr>Calibri</vt:lpstr>
      <vt:lpstr>Calibri Light</vt:lpstr>
      <vt:lpstr>Candara</vt:lpstr>
      <vt:lpstr>Montserrat</vt:lpstr>
      <vt:lpstr>Source Sans Pro</vt:lpstr>
      <vt:lpstr>Source Sans Pro SemiBold</vt:lpstr>
      <vt:lpstr>Office-Design</vt:lpstr>
      <vt:lpstr>Jax 2025 | Mainz | 8. Mai 2025</vt:lpstr>
      <vt:lpstr>https://nilshartmann.net</vt:lpstr>
      <vt:lpstr>PowerPoint-Präsentation</vt:lpstr>
      <vt:lpstr>PowerPoint-Präsentation</vt:lpstr>
      <vt:lpstr>PowerPoint-Präsentation</vt:lpstr>
      <vt:lpstr>PowerPoint-Präsentation</vt:lpstr>
      <vt:lpstr>React</vt:lpstr>
      <vt:lpstr>React</vt:lpstr>
      <vt:lpstr>PowerPoint-Präsentation</vt:lpstr>
      <vt:lpstr>PowerPoint-Präsentation</vt:lpstr>
      <vt:lpstr>Technologie Stack</vt:lpstr>
      <vt:lpstr>PowerPoint-Präsentation</vt:lpstr>
      <vt:lpstr>Toolstack Routing und Data Fetching</vt:lpstr>
      <vt:lpstr>Toolstack Routing und Data Fetching</vt:lpstr>
      <vt:lpstr>Toolstack Routing und Data Fetching</vt:lpstr>
      <vt:lpstr>Toolstack Routing und Data Fetching</vt:lpstr>
      <vt:lpstr>PowerPoint-Präsentation</vt:lpstr>
      <vt:lpstr>Technologie Stack</vt:lpstr>
      <vt:lpstr>Technologie Stack</vt:lpstr>
      <vt:lpstr>Technologie Stack</vt:lpstr>
      <vt:lpstr>PowerPoint-Präsentation</vt:lpstr>
      <vt:lpstr>Fullstack React</vt:lpstr>
      <vt:lpstr>PowerPoint-Präsentation</vt:lpstr>
      <vt:lpstr>Technologie Stack</vt:lpstr>
      <vt:lpstr>Technologie Stack</vt:lpstr>
      <vt:lpstr>PowerPoint-Präsentation</vt:lpstr>
      <vt:lpstr>Technologie Stack Testen</vt:lpstr>
      <vt:lpstr>Technologie Stack Testen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1475</cp:revision>
  <cp:lastPrinted>2019-09-04T14:49:47Z</cp:lastPrinted>
  <dcterms:created xsi:type="dcterms:W3CDTF">2016-03-28T15:59:53Z</dcterms:created>
  <dcterms:modified xsi:type="dcterms:W3CDTF">2025-05-04T09:34:18Z</dcterms:modified>
</cp:coreProperties>
</file>

<file path=docProps/thumbnail.jpeg>
</file>